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24"/>
  </p:notesMasterIdLst>
  <p:sldIdLst>
    <p:sldId id="295" r:id="rId2"/>
    <p:sldId id="319" r:id="rId3"/>
    <p:sldId id="324" r:id="rId4"/>
    <p:sldId id="325" r:id="rId5"/>
    <p:sldId id="330" r:id="rId6"/>
    <p:sldId id="326" r:id="rId7"/>
    <p:sldId id="327" r:id="rId8"/>
    <p:sldId id="331" r:id="rId9"/>
    <p:sldId id="332" r:id="rId10"/>
    <p:sldId id="329" r:id="rId11"/>
    <p:sldId id="328" r:id="rId12"/>
    <p:sldId id="333" r:id="rId13"/>
    <p:sldId id="334" r:id="rId14"/>
    <p:sldId id="339" r:id="rId15"/>
    <p:sldId id="335" r:id="rId16"/>
    <p:sldId id="342" r:id="rId17"/>
    <p:sldId id="344" r:id="rId18"/>
    <p:sldId id="336" r:id="rId19"/>
    <p:sldId id="337" r:id="rId20"/>
    <p:sldId id="341" r:id="rId21"/>
    <p:sldId id="343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19" userDrawn="1">
          <p15:clr>
            <a:srgbClr val="A4A3A4"/>
          </p15:clr>
        </p15:guide>
        <p15:guide id="5" pos="6516" userDrawn="1">
          <p15:clr>
            <a:srgbClr val="A4A3A4"/>
          </p15:clr>
        </p15:guide>
        <p15:guide id="6" orient="horz" pos="1729" userDrawn="1">
          <p15:clr>
            <a:srgbClr val="A4A3A4"/>
          </p15:clr>
        </p15:guide>
        <p15:guide id="7" pos="2252" userDrawn="1">
          <p15:clr>
            <a:srgbClr val="A4A3A4"/>
          </p15:clr>
        </p15:guide>
        <p15:guide id="8" orient="horz" pos="2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C00"/>
    <a:srgbClr val="01395F"/>
    <a:srgbClr val="E52852"/>
    <a:srgbClr val="EB6942"/>
    <a:srgbClr val="796D61"/>
    <a:srgbClr val="F3C100"/>
    <a:srgbClr val="3AD2DE"/>
    <a:srgbClr val="A2A2A2"/>
    <a:srgbClr val="27A3AE"/>
    <a:srgbClr val="3E9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0" autoAdjust="0"/>
    <p:restoredTop sz="96370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612" y="96"/>
      </p:cViewPr>
      <p:guideLst>
        <p:guide pos="2819"/>
        <p:guide pos="6516"/>
        <p:guide orient="horz" pos="1729"/>
        <p:guide pos="2252"/>
        <p:guide orient="horz" pos="2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notesViewPr>
    <p:cSldViewPr snapToGrid="0" snapToObjects="1" showGuides="1">
      <p:cViewPr varScale="1">
        <p:scale>
          <a:sx n="170" d="100"/>
          <a:sy n="170" d="100"/>
        </p:scale>
        <p:origin x="53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65209-F208-0042-BE6D-81B7D56DC95A}" type="datetimeFigureOut">
              <a:rPr lang="en-US" smtClean="0"/>
              <a:t>4/11/2018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A19DD-6E29-5043-9A0E-6181A71DF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7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B83B2A-21D1-4E4D-8106-09FCAC02CB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13376" y="3746308"/>
            <a:ext cx="2511828" cy="27314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686300" y="3746308"/>
            <a:ext cx="2738904" cy="3970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>
            <a:lum bright="-1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lum bright="-100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840524"/>
            <a:ext cx="3804443" cy="108365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mple" charset="0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771" y="3166087"/>
            <a:ext cx="3072343" cy="1963493"/>
          </a:xfrm>
        </p:spPr>
        <p:txBody>
          <a:bodyPr>
            <a:normAutofit/>
          </a:bodyPr>
          <a:lstStyle>
            <a:lvl1pPr marL="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3F37D6-12C8-43FA-9823-7078C51B5F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046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CE369A-1E6D-45AA-AB11-D8028A19FF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52" y="5397022"/>
            <a:ext cx="1797006" cy="406622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124" y="95720"/>
            <a:ext cx="9979025" cy="1325563"/>
          </a:xfrm>
        </p:spPr>
        <p:txBody>
          <a:bodyPr lIns="0" anchor="b" anchorCtr="0"/>
          <a:lstStyle>
            <a:lvl1pPr>
              <a:defRPr>
                <a:solidFill>
                  <a:schemeClr val="accent4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849" y="1702411"/>
            <a:ext cx="9967300" cy="4024190"/>
          </a:xfrm>
        </p:spPr>
        <p:txBody>
          <a:bodyPr lIns="0">
            <a:normAutofit/>
          </a:bodyPr>
          <a:lstStyle>
            <a:lvl1pPr marL="1143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20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1pPr>
            <a:lvl2pPr marL="5715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8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2pPr>
            <a:lvl3pPr marL="10287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6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3pPr>
            <a:lvl4pPr marL="14859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4pPr>
            <a:lvl5pPr marL="19431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323FC-DF37-4818-B34C-38B1B076A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AEE7F7-E132-4702-940A-5DB314D526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3E47D-9490-4FB8-9AA0-E9D6EA1210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11949A-FC46-422F-AAB0-3AFEBB2B3D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CFACB-409D-4F1D-83BD-D994100A3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E2BA5-38EB-45BA-ACBB-BBE9052E5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519" y="5395459"/>
            <a:ext cx="1666962" cy="377196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BAB57-416A-43D6-8DB1-6D72EAA52C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7F441-8921-40D4-9826-9921DCA1C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A4A485-B6C5-4533-8BC3-5461462E0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10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441D75-1C1C-4960-90F5-BF8B7B2B59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47855E-07E9-4E83-A139-99E100FD2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20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4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674"/>
            <a:ext cx="3765917" cy="1309896"/>
          </a:xfrm>
        </p:spPr>
        <p:txBody>
          <a:bodyPr lIns="0" anchor="b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574642-19BA-4116-AF4E-57301F4F13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6"/>
          <a:stretch/>
        </p:blipFill>
        <p:spPr>
          <a:xfrm>
            <a:off x="579965" y="1727196"/>
            <a:ext cx="10009632" cy="5156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566" y="-26193"/>
            <a:ext cx="12285132" cy="6910387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113" b="34939"/>
          <a:stretch/>
        </p:blipFill>
        <p:spPr>
          <a:xfrm>
            <a:off x="-148856" y="-556988"/>
            <a:ext cx="12340856" cy="68580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6984"/>
            <a:ext cx="12192000" cy="6858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AFDA4A-A689-4050-8084-81006D4370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DE3FAF-97A0-4286-9E83-492F6AF670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2" y="5183749"/>
            <a:ext cx="2383536" cy="1335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952" y="4425696"/>
            <a:ext cx="4324096" cy="243230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4047" y="3768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047" y="1837348"/>
            <a:ext cx="10515600" cy="3947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124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04" r:id="rId12"/>
    <p:sldLayoutId id="2147483722" r:id="rId13"/>
    <p:sldLayoutId id="2147483701" r:id="rId14"/>
    <p:sldLayoutId id="2147483703" r:id="rId15"/>
    <p:sldLayoutId id="2147483715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670" r:id="rId22"/>
    <p:sldLayoutId id="2147483688" r:id="rId23"/>
    <p:sldLayoutId id="2147483680" r:id="rId24"/>
    <p:sldLayoutId id="214748371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accent4"/>
          </a:solidFill>
          <a:latin typeface="+mj-lt"/>
          <a:ea typeface="Ample" charset="0"/>
          <a:cs typeface="Ample" charset="0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10">
          <p15:clr>
            <a:srgbClr val="F26B43"/>
          </p15:clr>
        </p15:guide>
        <p15:guide id="4" orient="horz" pos="1842">
          <p15:clr>
            <a:srgbClr val="F26B43"/>
          </p15:clr>
        </p15:guide>
        <p15:guide id="5" orient="horz" pos="20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errors.angularjs.org/1.4.3/$rootScope/inprog?p0=$digest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github.com/ngParty/ng-metadata" TargetMode="Externa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ampana/ng-metadata-migration/tree/Phase-2---JS-with-TS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_large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127125" y="5461807"/>
            <a:ext cx="5448682" cy="597071"/>
          </a:xfrm>
        </p:spPr>
        <p:txBody>
          <a:bodyPr>
            <a:normAutofit fontScale="90000"/>
          </a:bodyPr>
          <a:lstStyle/>
          <a:p>
            <a:r>
              <a:rPr lang="en-US" dirty="0"/>
              <a:t>Migrating to a</a:t>
            </a:r>
            <a:br>
              <a:rPr lang="en-US" dirty="0"/>
            </a:br>
            <a:r>
              <a:rPr lang="en-US" dirty="0"/>
              <a:t>Modern Web Application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25" y="955780"/>
            <a:ext cx="1814456" cy="40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The Show Stopper – digest in progress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E416E-25BB-46D7-ACA2-2350157DEC50}"/>
              </a:ext>
            </a:extLst>
          </p:cNvPr>
          <p:cNvSpPr/>
          <p:nvPr/>
        </p:nvSpPr>
        <p:spPr>
          <a:xfrm>
            <a:off x="744414" y="1291838"/>
            <a:ext cx="87424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core.es5.js?de3d:1020 ERROR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Error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: [$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rootScope:inprog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] </a:t>
            </a:r>
            <a:r>
              <a:rPr lang="en-US" u="sng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http://errors.angularjs.org/1.4.3/$rootScope/inprog?p0=%24digest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angular.js:38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r (angular.js:16200)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n.$digest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(angular.js:15637)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eval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(static.es5.js?fadf:1321)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SafeSubscriber.schedulerFn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[as _next] (core.es5.js?de3d:3647)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.__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tryOrUnsub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(Subscriber.js?9a65:238)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(Subscriber.js?9a65:185)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Subscriber._next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(Subscriber.js?9a65:125)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(Subscriber.js?9a65:89)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EventEmitter.Subject.next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(Subject.js?104a:55)</a:t>
            </a:r>
          </a:p>
        </p:txBody>
      </p:sp>
    </p:spTree>
    <p:extLst>
      <p:ext uri="{BB962C8B-B14F-4D97-AF65-F5344CB8AC3E}">
        <p14:creationId xmlns:p14="http://schemas.microsoft.com/office/powerpoint/2010/main" val="4049926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05FB47-5F84-43FB-832B-41F20FFFC03F}"/>
              </a:ext>
            </a:extLst>
          </p:cNvPr>
          <p:cNvSpPr txBox="1"/>
          <p:nvPr/>
        </p:nvSpPr>
        <p:spPr>
          <a:xfrm>
            <a:off x="29659" y="369686"/>
            <a:ext cx="6066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@angular/upgrade/static.es5.js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A80C9-AC3E-4ACB-AF8D-1F8F01DB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720"/>
            <a:ext cx="12192000" cy="3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3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u turn">
            <a:extLst>
              <a:ext uri="{FF2B5EF4-FFF2-40B4-BE49-F238E27FC236}">
                <a16:creationId xmlns:a16="http://schemas.microsoft.com/office/drawing/2014/main" id="{5D7F2207-FD84-47F2-9C75-6F765D5DD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702" y="1074602"/>
            <a:ext cx="4970977" cy="495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2DF6B2-108A-49FA-9917-43F8FAE39650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We Gained</a:t>
            </a:r>
          </a:p>
        </p:txBody>
      </p:sp>
      <p:pic>
        <p:nvPicPr>
          <p:cNvPr id="3078" name="Picture 6" descr="Image result for webpack">
            <a:extLst>
              <a:ext uri="{FF2B5EF4-FFF2-40B4-BE49-F238E27FC236}">
                <a16:creationId xmlns:a16="http://schemas.microsoft.com/office/drawing/2014/main" id="{9158CAA2-6F15-4CA6-A26F-4108E6820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19" y="1234309"/>
            <a:ext cx="2350426" cy="265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pm">
            <a:extLst>
              <a:ext uri="{FF2B5EF4-FFF2-40B4-BE49-F238E27FC236}">
                <a16:creationId xmlns:a16="http://schemas.microsoft.com/office/drawing/2014/main" id="{5E76BD02-5E25-4508-BB4C-DD1A1160F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16" y="1759729"/>
            <a:ext cx="4133514" cy="160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typescript">
            <a:extLst>
              <a:ext uri="{FF2B5EF4-FFF2-40B4-BE49-F238E27FC236}">
                <a16:creationId xmlns:a16="http://schemas.microsoft.com/office/drawing/2014/main" id="{8DB96BE4-2D97-4A9E-9672-1A166EBED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09" y="4729770"/>
            <a:ext cx="3752850" cy="102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Image result for es6">
            <a:extLst>
              <a:ext uri="{FF2B5EF4-FFF2-40B4-BE49-F238E27FC236}">
                <a16:creationId xmlns:a16="http://schemas.microsoft.com/office/drawing/2014/main" id="{1E458189-ED66-484D-BE59-E6EA19101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44" y="4404829"/>
            <a:ext cx="2998176" cy="180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443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BF85A2-F076-4BD7-BF18-3BDD35226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077" y="4405873"/>
            <a:ext cx="4572638" cy="22291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99204B-E6AC-4034-8F2E-737083233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52" y="626115"/>
            <a:ext cx="3429479" cy="34104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3899F3-4CA2-41E8-82A7-E75D68C68161}"/>
              </a:ext>
            </a:extLst>
          </p:cNvPr>
          <p:cNvSpPr txBox="1"/>
          <p:nvPr/>
        </p:nvSpPr>
        <p:spPr>
          <a:xfrm>
            <a:off x="403654" y="203134"/>
            <a:ext cx="13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package.json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42E7C5-0B5F-4B30-AB89-28A7F2E93857}"/>
              </a:ext>
            </a:extLst>
          </p:cNvPr>
          <p:cNvSpPr txBox="1"/>
          <p:nvPr/>
        </p:nvSpPr>
        <p:spPr>
          <a:xfrm>
            <a:off x="7536411" y="266328"/>
            <a:ext cx="18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webpack.config.js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8BEE07-848C-4676-8F25-FFEA2262EDE6}"/>
              </a:ext>
            </a:extLst>
          </p:cNvPr>
          <p:cNvSpPr txBox="1"/>
          <p:nvPr/>
        </p:nvSpPr>
        <p:spPr>
          <a:xfrm>
            <a:off x="3640997" y="4076720"/>
            <a:ext cx="118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index.html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E75270-FE02-482F-B0A0-6C1C92D5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820" y="635660"/>
            <a:ext cx="4166363" cy="33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0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questions mark">
            <a:extLst>
              <a:ext uri="{FF2B5EF4-FFF2-40B4-BE49-F238E27FC236}">
                <a16:creationId xmlns:a16="http://schemas.microsoft.com/office/drawing/2014/main" id="{A2BA1136-E9AB-4823-A171-DC839A01A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534" y="1446993"/>
            <a:ext cx="6185388" cy="409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799EB1C-E5DF-486E-B5F9-03C1591AB2F3}"/>
              </a:ext>
            </a:extLst>
          </p:cNvPr>
          <p:cNvSpPr txBox="1">
            <a:spLocks/>
          </p:cNvSpPr>
          <p:nvPr/>
        </p:nvSpPr>
        <p:spPr>
          <a:xfrm>
            <a:off x="361767" y="393992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So, What Can We Do Different? </a:t>
            </a:r>
          </a:p>
        </p:txBody>
      </p:sp>
    </p:spTree>
    <p:extLst>
      <p:ext uri="{BB962C8B-B14F-4D97-AF65-F5344CB8AC3E}">
        <p14:creationId xmlns:p14="http://schemas.microsoft.com/office/powerpoint/2010/main" val="1074886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F2D5A5-E44D-4F22-89F8-9DF798DA4EF1}"/>
              </a:ext>
            </a:extLst>
          </p:cNvPr>
          <p:cNvSpPr/>
          <p:nvPr/>
        </p:nvSpPr>
        <p:spPr>
          <a:xfrm>
            <a:off x="1290171" y="624254"/>
            <a:ext cx="9654746" cy="56798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4000" dirty="0"/>
              <a:t>Module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5233866-52CE-4389-9530-C067C449ABAA}"/>
              </a:ext>
            </a:extLst>
          </p:cNvPr>
          <p:cNvSpPr/>
          <p:nvPr/>
        </p:nvSpPr>
        <p:spPr>
          <a:xfrm>
            <a:off x="2338753" y="2343269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0B86D51-6EA6-499F-A327-F93828BB8971}"/>
              </a:ext>
            </a:extLst>
          </p:cNvPr>
          <p:cNvSpPr/>
          <p:nvPr/>
        </p:nvSpPr>
        <p:spPr>
          <a:xfrm>
            <a:off x="2561491" y="2567354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55A6D60-06EC-4FAA-8AB2-97108B0CC163}"/>
              </a:ext>
            </a:extLst>
          </p:cNvPr>
          <p:cNvSpPr/>
          <p:nvPr/>
        </p:nvSpPr>
        <p:spPr>
          <a:xfrm>
            <a:off x="2784229" y="2791439"/>
            <a:ext cx="3015762" cy="1072662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C0C92F7-4F90-4279-934C-8BE19EA74D5B}"/>
              </a:ext>
            </a:extLst>
          </p:cNvPr>
          <p:cNvSpPr/>
          <p:nvPr/>
        </p:nvSpPr>
        <p:spPr>
          <a:xfrm>
            <a:off x="6534980" y="2343269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DFB8DB8-F23E-454C-843D-4B0A4581B1EE}"/>
              </a:ext>
            </a:extLst>
          </p:cNvPr>
          <p:cNvSpPr/>
          <p:nvPr/>
        </p:nvSpPr>
        <p:spPr>
          <a:xfrm>
            <a:off x="6757718" y="2567354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5CADC84-B8FB-4A49-B7FF-3307CD6D5F89}"/>
              </a:ext>
            </a:extLst>
          </p:cNvPr>
          <p:cNvSpPr/>
          <p:nvPr/>
        </p:nvSpPr>
        <p:spPr>
          <a:xfrm>
            <a:off x="6980456" y="2791439"/>
            <a:ext cx="3015762" cy="1072662"/>
          </a:xfrm>
          <a:prstGeom prst="roundRect">
            <a:avLst/>
          </a:prstGeom>
          <a:solidFill>
            <a:srgbClr val="F48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Service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F16CFA0-6A1A-4A7A-81BA-6E630CFA0B5D}"/>
              </a:ext>
            </a:extLst>
          </p:cNvPr>
          <p:cNvSpPr/>
          <p:nvPr/>
        </p:nvSpPr>
        <p:spPr>
          <a:xfrm>
            <a:off x="4434253" y="4536989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7B3F163-6598-4176-BFA3-0C13C175EBA3}"/>
              </a:ext>
            </a:extLst>
          </p:cNvPr>
          <p:cNvSpPr/>
          <p:nvPr/>
        </p:nvSpPr>
        <p:spPr>
          <a:xfrm>
            <a:off x="4656991" y="4761074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Component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283AB82-C0D4-4166-A620-1405A46B27CD}"/>
              </a:ext>
            </a:extLst>
          </p:cNvPr>
          <p:cNvSpPr/>
          <p:nvPr/>
        </p:nvSpPr>
        <p:spPr>
          <a:xfrm>
            <a:off x="4879729" y="4985159"/>
            <a:ext cx="3015762" cy="1072662"/>
          </a:xfrm>
          <a:prstGeom prst="roundRect">
            <a:avLst/>
          </a:prstGeom>
          <a:solidFill>
            <a:schemeClr val="accent1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4000" dirty="0"/>
              <a:t>Module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69F709-436B-4E8F-9C1C-41222C92DD9E}"/>
              </a:ext>
            </a:extLst>
          </p:cNvPr>
          <p:cNvSpPr txBox="1"/>
          <p:nvPr/>
        </p:nvSpPr>
        <p:spPr>
          <a:xfrm>
            <a:off x="2338753" y="1987034"/>
            <a:ext cx="133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declarations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A0E9D8-452E-4825-B34A-807009D3C9EC}"/>
              </a:ext>
            </a:extLst>
          </p:cNvPr>
          <p:cNvSpPr txBox="1"/>
          <p:nvPr/>
        </p:nvSpPr>
        <p:spPr>
          <a:xfrm>
            <a:off x="6534980" y="1987034"/>
            <a:ext cx="106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providers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5FEC3B-FFB2-4673-A9B2-CB9AD97142E2}"/>
              </a:ext>
            </a:extLst>
          </p:cNvPr>
          <p:cNvSpPr txBox="1"/>
          <p:nvPr/>
        </p:nvSpPr>
        <p:spPr>
          <a:xfrm>
            <a:off x="4410311" y="4167657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imports</a:t>
            </a:r>
          </a:p>
        </p:txBody>
      </p:sp>
    </p:spTree>
    <p:extLst>
      <p:ext uri="{BB962C8B-B14F-4D97-AF65-F5344CB8AC3E}">
        <p14:creationId xmlns:p14="http://schemas.microsoft.com/office/powerpoint/2010/main" val="359641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06D26B0-03B9-4804-B512-0B44A98A5B94}"/>
              </a:ext>
            </a:extLst>
          </p:cNvPr>
          <p:cNvSpPr txBox="1">
            <a:spLocks/>
          </p:cNvSpPr>
          <p:nvPr/>
        </p:nvSpPr>
        <p:spPr>
          <a:xfrm>
            <a:off x="0" y="3357333"/>
            <a:ext cx="1219200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8800" dirty="0" err="1"/>
              <a:t>panaya.decorators.ts</a:t>
            </a:r>
            <a:endParaRPr lang="en-US" sz="8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D0448-6C54-4B84-8B6A-F7E3C4B59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398" y="501162"/>
            <a:ext cx="2781639" cy="278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48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7F821B-8E1D-4DE4-B693-CBF16BA32979}"/>
              </a:ext>
            </a:extLst>
          </p:cNvPr>
          <p:cNvSpPr txBox="1">
            <a:spLocks/>
          </p:cNvSpPr>
          <p:nvPr/>
        </p:nvSpPr>
        <p:spPr>
          <a:xfrm>
            <a:off x="0" y="1793729"/>
            <a:ext cx="1219200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4800" dirty="0"/>
              <a:t>Introducing</a:t>
            </a:r>
          </a:p>
          <a:p>
            <a:r>
              <a:rPr lang="en-US" sz="7200" b="1" dirty="0"/>
              <a:t> ng-metadata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CEDCE-C7CF-44F0-8EAC-C0D3E6B8291B}"/>
              </a:ext>
            </a:extLst>
          </p:cNvPr>
          <p:cNvSpPr txBox="1"/>
          <p:nvPr/>
        </p:nvSpPr>
        <p:spPr>
          <a:xfrm>
            <a:off x="543000" y="4929229"/>
            <a:ext cx="6502870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hlinkClick r:id="rId2"/>
              </a:rPr>
              <a:t>https://github.com/ngParty/ng-metadata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Thanks Dima Abramovich! </a:t>
            </a: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 </a:t>
            </a:r>
          </a:p>
          <a:p>
            <a:pPr>
              <a:spcBef>
                <a:spcPts val="2400"/>
              </a:spcBef>
            </a:pPr>
            <a:endParaRPr lang="en-US" sz="28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>
              <a:spcBef>
                <a:spcPts val="2400"/>
              </a:spcBef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   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mage002">
            <a:extLst>
              <a:ext uri="{FF2B5EF4-FFF2-40B4-BE49-F238E27FC236}">
                <a16:creationId xmlns:a16="http://schemas.microsoft.com/office/drawing/2014/main" id="{9E670B0D-360A-468A-9D9D-B3F16DB83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330" y="4844562"/>
            <a:ext cx="3567670" cy="201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8F3F2D-FA1F-43D2-87A8-DD81FC96CE28}"/>
              </a:ext>
            </a:extLst>
          </p:cNvPr>
          <p:cNvSpPr txBox="1"/>
          <p:nvPr/>
        </p:nvSpPr>
        <p:spPr>
          <a:xfrm>
            <a:off x="832022" y="6120714"/>
            <a:ext cx="2939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(da</a:t>
            </a:r>
            <a:r>
              <a:rPr lang="en-US" dirty="0">
                <a:solidFill>
                  <a:schemeClr val="bg1"/>
                </a:solidFill>
              </a:rPr>
              <a:t>bramovich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@panaya.com)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856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455078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What’s Next? Let’s Code!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DFAF7-44A9-41C4-8B2E-1AFFAB26946B}"/>
              </a:ext>
            </a:extLst>
          </p:cNvPr>
          <p:cNvSpPr txBox="1"/>
          <p:nvPr/>
        </p:nvSpPr>
        <p:spPr>
          <a:xfrm>
            <a:off x="3660449" y="3781449"/>
            <a:ext cx="5270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/>
              </a:rPr>
              <a:t>https://github.com/kampana/ng-metadata-migration/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Welcome to Panaya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63ECBF-B0A1-4121-9957-6EA23788EAAF}"/>
              </a:ext>
            </a:extLst>
          </p:cNvPr>
          <p:cNvSpPr txBox="1"/>
          <p:nvPr/>
        </p:nvSpPr>
        <p:spPr>
          <a:xfrm>
            <a:off x="623843" y="1683521"/>
            <a:ext cx="9060044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SaaS company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Leading the area of impact and risk analysis to ERP systems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Integrating with Salesforce, ServiceNow, SAP, Oracle ERP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Agile workflow tool for IT And development teams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We’re hiring!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A2C259-4886-4544-8099-0EB39462F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887" y="94369"/>
            <a:ext cx="2260242" cy="180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93471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To Sum 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D23C68-25CA-495C-B54B-C1EE3AA179F9}"/>
              </a:ext>
            </a:extLst>
          </p:cNvPr>
          <p:cNvSpPr txBox="1"/>
          <p:nvPr/>
        </p:nvSpPr>
        <p:spPr>
          <a:xfrm>
            <a:off x="623843" y="1568191"/>
            <a:ext cx="6568978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Upgrade alternatives</a:t>
            </a: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IFrame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UpgradeModule</a:t>
            </a:r>
            <a:r>
              <a:rPr lang="en-US" sz="2800" dirty="0">
                <a:solidFill>
                  <a:schemeClr val="bg1"/>
                </a:solidFill>
              </a:rPr>
              <a:t> / </a:t>
            </a:r>
            <a:r>
              <a:rPr lang="en-US" sz="2800" dirty="0" err="1">
                <a:solidFill>
                  <a:schemeClr val="bg1"/>
                </a:solidFill>
              </a:rPr>
              <a:t>DowngradeModule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Ng-metadata</a:t>
            </a:r>
          </a:p>
        </p:txBody>
      </p:sp>
    </p:spTree>
    <p:extLst>
      <p:ext uri="{BB962C8B-B14F-4D97-AF65-F5344CB8AC3E}">
        <p14:creationId xmlns:p14="http://schemas.microsoft.com/office/powerpoint/2010/main" val="3180521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0ACB95B-A93B-487E-87DD-6E1A53713332}"/>
              </a:ext>
            </a:extLst>
          </p:cNvPr>
          <p:cNvSpPr txBox="1"/>
          <p:nvPr/>
        </p:nvSpPr>
        <p:spPr>
          <a:xfrm>
            <a:off x="3061398" y="1363297"/>
            <a:ext cx="610936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solidFill>
                  <a:schemeClr val="bg1"/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06982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27125" y="2286937"/>
            <a:ext cx="3804443" cy="1083651"/>
          </a:xfrm>
        </p:spPr>
        <p:txBody>
          <a:bodyPr lIns="0" anchor="b">
            <a:noAutofit/>
          </a:bodyPr>
          <a:lstStyle/>
          <a:p>
            <a:r>
              <a:rPr lang="en-US" dirty="0"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4631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3A311F-7130-49D1-A7F9-9571DF81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Hi </a:t>
            </a:r>
            <a:r>
              <a:rPr lang="en-US" sz="4000" dirty="0">
                <a:sym typeface="Wingdings" panose="05000000000000000000" pitchFamily="2" charset="2"/>
              </a:rPr>
              <a:t>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CD42C-DBE6-4E1B-8760-951E57E3E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8E64F7-0F96-41F6-8446-DEFDD8B9B4A9}"/>
              </a:ext>
            </a:extLst>
          </p:cNvPr>
          <p:cNvSpPr txBox="1"/>
          <p:nvPr/>
        </p:nvSpPr>
        <p:spPr>
          <a:xfrm>
            <a:off x="543000" y="1658807"/>
            <a:ext cx="5881097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Uri Shmueli (ushmueli@panaya.com)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Full Stack Team Lead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Love Front-End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Back-End is also fine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1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Story Begins…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B4B28-424B-4131-BA9E-405BA414777D}"/>
              </a:ext>
            </a:extLst>
          </p:cNvPr>
          <p:cNvSpPr txBox="1"/>
          <p:nvPr/>
        </p:nvSpPr>
        <p:spPr>
          <a:xfrm>
            <a:off x="543000" y="1683521"/>
            <a:ext cx="5726889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Running AngularJS 1.4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ECMAScript 5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bundler (i.e. </a:t>
            </a:r>
            <a:r>
              <a:rPr lang="en-US" sz="2800" dirty="0" err="1">
                <a:solidFill>
                  <a:schemeClr val="bg1"/>
                </a:solidFill>
              </a:rPr>
              <a:t>Webpack</a:t>
            </a:r>
            <a:r>
              <a:rPr lang="en-US" sz="28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package management (i.e. NPM)</a:t>
            </a:r>
          </a:p>
        </p:txBody>
      </p:sp>
      <p:pic>
        <p:nvPicPr>
          <p:cNvPr id="1030" name="Picture 6" descr="Image result for angular">
            <a:extLst>
              <a:ext uri="{FF2B5EF4-FFF2-40B4-BE49-F238E27FC236}">
                <a16:creationId xmlns:a16="http://schemas.microsoft.com/office/drawing/2014/main" id="{B853A8DE-0B9A-4545-B9B1-3C49A020B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266" y="893"/>
            <a:ext cx="3365256" cy="33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4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7B74C3-3A31-4388-9ACF-7FF036CCDCAC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Starting Point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08D48C-1BB6-478C-B645-8B52163E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803" y="1123628"/>
            <a:ext cx="6633854" cy="549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5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Lets upgrade</a:t>
            </a:r>
          </a:p>
        </p:txBody>
      </p:sp>
      <p:pic>
        <p:nvPicPr>
          <p:cNvPr id="1026" name="Picture 2" descr="Image result for angular upgrade">
            <a:extLst>
              <a:ext uri="{FF2B5EF4-FFF2-40B4-BE49-F238E27FC236}">
                <a16:creationId xmlns:a16="http://schemas.microsoft.com/office/drawing/2014/main" id="{8D707E1D-0E4F-4B96-98F3-6B266DDC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2014538"/>
            <a:ext cx="1114425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91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DBE7E7-E9D1-4EF9-8703-A0E747BAF566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After several months…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788C49-B372-4A33-BFDB-63130F2D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422" y="1576128"/>
            <a:ext cx="7600615" cy="447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66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812F2-C906-4DD5-838B-EBCF9773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546" y="2046213"/>
            <a:ext cx="4763165" cy="28007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FDB9C3-5DDD-4E83-957C-BCC02163A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38" y="2055005"/>
            <a:ext cx="4763165" cy="2800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85D29B-F4FD-4202-BBCA-8ED57D2C6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237" y="2037421"/>
            <a:ext cx="4763165" cy="280074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Hybrid Application at Run-time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B5E00B-F933-44C9-9B71-A69C002E3E64}"/>
              </a:ext>
            </a:extLst>
          </p:cNvPr>
          <p:cNvSpPr txBox="1"/>
          <p:nvPr/>
        </p:nvSpPr>
        <p:spPr>
          <a:xfrm>
            <a:off x="23390" y="196541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CFB090-E47A-40AB-A3B5-ADFD6CDC0E35}"/>
              </a:ext>
            </a:extLst>
          </p:cNvPr>
          <p:cNvSpPr txBox="1"/>
          <p:nvPr/>
        </p:nvSpPr>
        <p:spPr>
          <a:xfrm>
            <a:off x="23390" y="4284361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AngularJS</a:t>
            </a:r>
          </a:p>
        </p:txBody>
      </p:sp>
    </p:spTree>
    <p:extLst>
      <p:ext uri="{BB962C8B-B14F-4D97-AF65-F5344CB8AC3E}">
        <p14:creationId xmlns:p14="http://schemas.microsoft.com/office/powerpoint/2010/main" val="3614369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Until one day…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0344C6-3122-44FD-9FF5-77F85E0C0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6" y="2248028"/>
            <a:ext cx="4763165" cy="2800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58D872-1A5E-4084-9CC3-328C1879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211" y="2246187"/>
            <a:ext cx="476316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41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Panaya 1">
      <a:dk1>
        <a:srgbClr val="000000"/>
      </a:dk1>
      <a:lt1>
        <a:srgbClr val="FFFFFF"/>
      </a:lt1>
      <a:dk2>
        <a:srgbClr val="44546A"/>
      </a:dk2>
      <a:lt2>
        <a:srgbClr val="796C61"/>
      </a:lt2>
      <a:accent1>
        <a:srgbClr val="01395F"/>
      </a:accent1>
      <a:accent2>
        <a:srgbClr val="3E9D77"/>
      </a:accent2>
      <a:accent3>
        <a:srgbClr val="3AD1DD"/>
      </a:accent3>
      <a:accent4>
        <a:srgbClr val="27A2AE"/>
      </a:accent4>
      <a:accent5>
        <a:srgbClr val="777877"/>
      </a:accent5>
      <a:accent6>
        <a:srgbClr val="F38C00"/>
      </a:accent6>
      <a:hlink>
        <a:srgbClr val="F2C000"/>
      </a:hlink>
      <a:folHlink>
        <a:srgbClr val="796C61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21205</TotalTime>
  <Words>223</Words>
  <Application>Microsoft Office PowerPoint</Application>
  <PresentationFormat>Widescreen</PresentationFormat>
  <Paragraphs>75</Paragraphs>
  <Slides>22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Ample</vt:lpstr>
      <vt:lpstr>Arial</vt:lpstr>
      <vt:lpstr>Calibri</vt:lpstr>
      <vt:lpstr>Calibri Light</vt:lpstr>
      <vt:lpstr>Open Sans Light</vt:lpstr>
      <vt:lpstr>Wingdings</vt:lpstr>
      <vt:lpstr>1_Office Theme</vt:lpstr>
      <vt:lpstr>Migrating to a Modern Web Application</vt:lpstr>
      <vt:lpstr>Welcome to Panaya</vt:lpstr>
      <vt:lpstr>Hi 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Next? Let’s Code!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herstein</dc:creator>
  <cp:lastModifiedBy>Uri Shmueli</cp:lastModifiedBy>
  <cp:revision>241</cp:revision>
  <cp:lastPrinted>2017-05-17T12:27:57Z</cp:lastPrinted>
  <dcterms:created xsi:type="dcterms:W3CDTF">2017-05-16T07:51:54Z</dcterms:created>
  <dcterms:modified xsi:type="dcterms:W3CDTF">2018-04-17T11:03:48Z</dcterms:modified>
</cp:coreProperties>
</file>

<file path=docProps/thumbnail.jpeg>
</file>